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Lst>
  <p:sldSz cy="10058400" cx="7772400"/>
  <p:notesSz cx="6858000" cy="9144000"/>
  <p:embeddedFontLst>
    <p:embeddedFont>
      <p:font typeface="Halant"/>
      <p:regular r:id="rId16"/>
      <p:bold r:id="rId17"/>
    </p:embeddedFont>
    <p:embeddedFont>
      <p:font typeface="Inter SemiBold"/>
      <p:regular r:id="rId18"/>
      <p:bold r:id="rId19"/>
      <p:italic r:id="rId20"/>
      <p:boldItalic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
      <p:font typeface="Plus Jakarta Sans Medium"/>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BDFD895-B7D0-40CE-9BCA-F28BF62890AB}">
  <a:tblStyle styleId="{2BDFD895-B7D0-40CE-9BCA-F28BF62890A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F0DBD3E-391E-4EE3-B266-7686022498BA}"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italic.fntdata"/><Relationship Id="rId22" Type="http://schemas.openxmlformats.org/officeDocument/2006/relationships/font" Target="fonts/Inter-regular.fntdata"/><Relationship Id="rId21" Type="http://schemas.openxmlformats.org/officeDocument/2006/relationships/font" Target="fonts/InterSemiBold-boldItalic.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3.xml"/><Relationship Id="rId33" Type="http://schemas.openxmlformats.org/officeDocument/2006/relationships/font" Target="fonts/PlusJakartaSansMedium-boldItalic.fntdata"/><Relationship Id="rId10" Type="http://schemas.openxmlformats.org/officeDocument/2006/relationships/slide" Target="slides/slide2.xml"/><Relationship Id="rId32" Type="http://schemas.openxmlformats.org/officeDocument/2006/relationships/font" Target="fonts/PlusJakartaSansMedium-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SemiBold-bold.fntdata"/><Relationship Id="rId18" Type="http://schemas.openxmlformats.org/officeDocument/2006/relationships/font" Target="fonts/InterSemiBol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dd89a40c7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dd89a40c7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5dd89a40c7_0_19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5dd89a40c7_0_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5e1d8adab1_0_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5e1d8adab1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35e1d8adab1_0_3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5e1d8adab1_0_3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5e1d8adab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5e1d8adab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5e1d8adab1_0_8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35e1d8adab1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5e1d8adab1_0_2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5e1d8adab1_0_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hyperlink" Target="https://www.youtube.com/watch?v=vDV0Ldp31xA" TargetMode="External"/><Relationship Id="rId6"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hyperlink" Target="https://www.youtube.com/watch?v=vDV0Ldp31xA" TargetMode="External"/><Relationship Id="rId6"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T</a:t>
            </a:r>
            <a:r>
              <a:rPr lang="en" sz="2200">
                <a:solidFill>
                  <a:schemeClr val="dk1"/>
                </a:solidFill>
                <a:latin typeface="Plus Jakarta Sans Medium"/>
                <a:ea typeface="Plus Jakarta Sans Medium"/>
                <a:cs typeface="Plus Jakarta Sans Medium"/>
                <a:sym typeface="Plus Jakarta Sans Medium"/>
              </a:rPr>
              <a:t>he First Women to Complete the Oregon Trail</a:t>
            </a:r>
            <a:endParaRPr sz="22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670050" y="11874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9" name="Google Shape;149;p3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50" name="Google Shape;150;p37"/>
          <p:cNvGraphicFramePr/>
          <p:nvPr/>
        </p:nvGraphicFramePr>
        <p:xfrm>
          <a:off x="315750" y="2583825"/>
          <a:ext cx="3000000" cy="3000000"/>
        </p:xfrm>
        <a:graphic>
          <a:graphicData uri="http://schemas.openxmlformats.org/drawingml/2006/table">
            <a:tbl>
              <a:tblPr>
                <a:noFill/>
                <a:tableStyleId>{2BDFD895-B7D0-40CE-9BCA-F28BF62890AB}</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endParaRPr sz="1300">
                        <a:latin typeface="Halant"/>
                        <a:ea typeface="Halant"/>
                        <a:cs typeface="Halant"/>
                        <a:sym typeface="Halant"/>
                      </a:endParaRPr>
                    </a:p>
                    <a:p>
                      <a:pPr indent="0" lvl="0" marL="3810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1836, a group of missionaries left for what was billed as the promised land, Oregon. Marcus and Narcissa Whitman joined the party which followed the Oregon Trail. The old fur trading route started in western Missouri. Then stretched 2,500 miles to Oregon's fabled farmland. Today, that journey would cross five states. Before the Whitman party, no women or wagons had attempted the trip. No one thought they could make it over the steep south pass, the easiest route through the Rockies. But Narcissa Whitman pushed through. The frontier was now open to families. Soon wagon ruts on the Oregon Trail grew deeper. Tens of thousands of homesteaders began forging West including Amelia Knight. She left Iowa newly pregnant with her husband and seven children. They followed the Platte River, the source of drinking water and disease on the trail. In what's now Nebraska, the Knights looked for landmarks like jailhouse and courthouse rocks and Scottsbluff. Out here, they feared Indian attacks but the biggest killers were River crossings and gun accidents.</a:t>
                      </a:r>
                      <a:endParaRPr sz="12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1700625" y="1575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52" name="Google Shape;152;p37"/>
          <p:cNvSpPr txBox="1"/>
          <p:nvPr/>
        </p:nvSpPr>
        <p:spPr>
          <a:xfrm>
            <a:off x="435675" y="5452663"/>
            <a:ext cx="6918300" cy="260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How do you think Narcissa Whitman’s journey may have changed the way people viewed westward expansion?</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settlers like the Knight family have risked such a dangerous journey to move west?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highlight>
                <a:srgbClr val="E95C3D"/>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p:txBody>
      </p:sp>
      <p:pic>
        <p:nvPicPr>
          <p:cNvPr id="153" name="Google Shape;153;p37" title="Context@2x transparent.png"/>
          <p:cNvPicPr preferRelativeResize="0"/>
          <p:nvPr/>
        </p:nvPicPr>
        <p:blipFill rotWithShape="1">
          <a:blip r:embed="rId6">
            <a:alphaModFix/>
          </a:blip>
          <a:srcRect b="0" l="0" r="0" t="0"/>
          <a:stretch/>
        </p:blipFill>
        <p:spPr>
          <a:xfrm>
            <a:off x="670051" y="1610089"/>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Women on the Trail</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Catherine Haun</a:t>
            </a:r>
            <a:endParaRPr sz="1900">
              <a:solidFill>
                <a:schemeClr val="dk1"/>
              </a:solidFill>
              <a:latin typeface="Plus Jakarta Sans"/>
              <a:ea typeface="Plus Jakarta Sans"/>
              <a:cs typeface="Plus Jakarta Sans"/>
              <a:sym typeface="Plus Jakarta Sans"/>
            </a:endParaRPr>
          </a:p>
        </p:txBody>
      </p:sp>
      <p:sp>
        <p:nvSpPr>
          <p:cNvPr id="159" name="Google Shape;159;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61" name="Google Shape;161;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2" name="Google Shape;162;p38"/>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63" name="Google Shape;163;p38"/>
          <p:cNvGraphicFramePr/>
          <p:nvPr/>
        </p:nvGraphicFramePr>
        <p:xfrm>
          <a:off x="390126" y="879426"/>
          <a:ext cx="3000000" cy="3000000"/>
        </p:xfrm>
        <a:graphic>
          <a:graphicData uri="http://schemas.openxmlformats.org/drawingml/2006/table">
            <a:tbl>
              <a:tblPr>
                <a:noFill/>
                <a:tableStyleId>{EF0DBD3E-391E-4EE3-B266-7686022498BA}</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From Catherine Haun, "A Woman's Trip Across the Plains in 1849," in Lillian Schlissel, </a:t>
                      </a:r>
                      <a:r>
                        <a:rPr i="1" lang="en" sz="1200">
                          <a:solidFill>
                            <a:schemeClr val="dk1"/>
                          </a:solidFill>
                          <a:latin typeface="Halant"/>
                          <a:ea typeface="Halant"/>
                          <a:cs typeface="Halant"/>
                          <a:sym typeface="Halant"/>
                        </a:rPr>
                        <a:t>Women's Diaries of the Westward Journey</a:t>
                      </a:r>
                      <a:r>
                        <a:rPr lang="en" sz="1200">
                          <a:solidFill>
                            <a:schemeClr val="dk1"/>
                          </a:solidFill>
                          <a:latin typeface="Halant"/>
                          <a:ea typeface="Halant"/>
                          <a:cs typeface="Halant"/>
                          <a:sym typeface="Halant"/>
                        </a:rPr>
                        <a:t>, 1992.</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Catherine Haun was a pioneer woman who documented her 1849 journey to California during the Gold Rush, traveling west with her husband in search of new opportunities and fortune.</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add to the horrors of the surroundings one man was bitten on the ankle by a venomous snake. Although every available remedy was tried upon the wound, his limb had to be amputated with the aid of a common handsaw. Fortunately, for him, he had a good, brave wife along who helped and cheered him into health and usefulness; for it was not long before he found much that he could do and was not considered a burden, although the woman had to do a man's work as they were alone. He was of a mechanical turn, and later on helped mend wagons, yokes and harness; and when the train was "on the move" sat in the wagon, gun by his side, and repaired boots and shoes.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Cholera was prevalent on the plains at this time; the train preceding as well as the one following ours had one or more deaths, but fortunately we had not a single case of the disease. Often several graves together stood as silent proof of smallpox or cholera epidemic. The Indians spread the disease among themselves by digging up the bodies of the victims for the clothing. The majority of the Indians were badly pock-marked…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Although very tired of tent life many of us spent Thanksgiving and Christmas in our canvas houses. I do not remember ever having had happier holiday times. For Christmas dinner we had a grizzly bear steak for which we paid $2.50, one cabbage for $1.00 and—oh horrors— some more dried apples!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we had lived in a tent and had been on the move for nine months, traveling 2400 miles we were glad to settle down and go housekeeping in a shed that was built in a day of lumber purchased with the first fee…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sp>
        <p:nvSpPr>
          <p:cNvPr id="168" name="Google Shape;168;p3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Women on the Trail: Source Two</a:t>
            </a:r>
            <a:endParaRPr sz="1900">
              <a:solidFill>
                <a:schemeClr val="dk1"/>
              </a:solidFill>
              <a:latin typeface="Halant"/>
              <a:ea typeface="Halant"/>
              <a:cs typeface="Halant"/>
              <a:sym typeface="Halant"/>
            </a:endParaRPr>
          </a:p>
        </p:txBody>
      </p:sp>
      <p:pic>
        <p:nvPicPr>
          <p:cNvPr id="169" name="Google Shape;169;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0" name="Google Shape;170;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1" name="Google Shape;171;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2" name="Google Shape;172;p39"/>
          <p:cNvPicPr preferRelativeResize="0"/>
          <p:nvPr/>
        </p:nvPicPr>
        <p:blipFill>
          <a:blip r:embed="rId4">
            <a:alphaModFix/>
          </a:blip>
          <a:stretch>
            <a:fillRect/>
          </a:stretch>
        </p:blipFill>
        <p:spPr>
          <a:xfrm>
            <a:off x="226481" y="152922"/>
            <a:ext cx="816414" cy="338543"/>
          </a:xfrm>
          <a:prstGeom prst="rect">
            <a:avLst/>
          </a:prstGeom>
          <a:noFill/>
          <a:ln>
            <a:noFill/>
          </a:ln>
        </p:spPr>
      </p:pic>
      <p:sp>
        <p:nvSpPr>
          <p:cNvPr id="173" name="Google Shape;173;p39"/>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source and fill out the graphic organizer and questions below. Be prepared to share out in an Inside/Outside circle activity about these sources.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74" name="Google Shape;174;p39"/>
          <p:cNvSpPr txBox="1"/>
          <p:nvPr/>
        </p:nvSpPr>
        <p:spPr>
          <a:xfrm>
            <a:off x="1302450" y="14701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2000">
                <a:solidFill>
                  <a:schemeClr val="dk1"/>
                </a:solidFill>
                <a:latin typeface="Inter"/>
                <a:ea typeface="Inter"/>
                <a:cs typeface="Inter"/>
                <a:sym typeface="Inter"/>
              </a:rPr>
              <a:t>Diary of Catherine Haun (1849)</a:t>
            </a:r>
            <a:endParaRPr b="1" sz="2000">
              <a:solidFill>
                <a:schemeClr val="dk1"/>
              </a:solidFill>
              <a:latin typeface="Inter"/>
              <a:ea typeface="Inter"/>
              <a:cs typeface="Inter"/>
              <a:sym typeface="Inter"/>
            </a:endParaRPr>
          </a:p>
        </p:txBody>
      </p:sp>
      <p:sp>
        <p:nvSpPr>
          <p:cNvPr id="175" name="Google Shape;175;p39"/>
          <p:cNvSpPr txBox="1"/>
          <p:nvPr/>
        </p:nvSpPr>
        <p:spPr>
          <a:xfrm>
            <a:off x="29132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mental health and emotional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76" name="Google Shape;176;p39"/>
          <p:cNvSpPr txBox="1"/>
          <p:nvPr/>
        </p:nvSpPr>
        <p:spPr>
          <a:xfrm>
            <a:off x="52825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were the geographic and technology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sp>
        <p:nvSpPr>
          <p:cNvPr id="177" name="Google Shape;177;p39"/>
          <p:cNvSpPr txBox="1"/>
          <p:nvPr/>
        </p:nvSpPr>
        <p:spPr>
          <a:xfrm>
            <a:off x="594300" y="2253100"/>
            <a:ext cx="19776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physical health and safety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cxnSp>
        <p:nvCxnSpPr>
          <p:cNvPr id="178" name="Google Shape;178;p39"/>
          <p:cNvCxnSpPr/>
          <p:nvPr/>
        </p:nvCxnSpPr>
        <p:spPr>
          <a:xfrm>
            <a:off x="15579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179" name="Google Shape;179;p39"/>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 Evaluating Evidence &amp; Perspective</a:t>
            </a:r>
            <a:endParaRPr sz="1200">
              <a:latin typeface="Inter"/>
              <a:ea typeface="Inter"/>
              <a:cs typeface="Inter"/>
              <a:sym typeface="Inter"/>
            </a:endParaRPr>
          </a:p>
        </p:txBody>
      </p:sp>
      <p:cxnSp>
        <p:nvCxnSpPr>
          <p:cNvPr id="180" name="Google Shape;180;p39"/>
          <p:cNvCxnSpPr/>
          <p:nvPr/>
        </p:nvCxnSpPr>
        <p:spPr>
          <a:xfrm>
            <a:off x="3928550" y="20407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181" name="Google Shape;181;p39"/>
          <p:cNvCxnSpPr/>
          <p:nvPr/>
        </p:nvCxnSpPr>
        <p:spPr>
          <a:xfrm>
            <a:off x="62965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182" name="Google Shape;182;p39"/>
          <p:cNvSpPr txBox="1"/>
          <p:nvPr/>
        </p:nvSpPr>
        <p:spPr>
          <a:xfrm>
            <a:off x="584600" y="5907925"/>
            <a:ext cx="6726000" cy="33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Reflection &amp; Analysis: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this firsthand account compare to what you expected life on the trail to be?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Catherine Haun’s story teach about the strength and adaptability of women on the trail?</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6" name="Shape 186"/>
        <p:cNvGrpSpPr/>
        <p:nvPr/>
      </p:nvGrpSpPr>
      <p:grpSpPr>
        <a:xfrm>
          <a:off x="0" y="0"/>
          <a:ext cx="0" cy="0"/>
          <a:chOff x="0" y="0"/>
          <a:chExt cx="0" cy="0"/>
        </a:xfrm>
      </p:grpSpPr>
      <p:pic>
        <p:nvPicPr>
          <p:cNvPr id="187" name="Google Shape;187;p4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88" name="Google Shape;188;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9" name="Google Shape;189;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0" name="Google Shape;190;p40"/>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191" name="Google Shape;191;p4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 </a:t>
            </a:r>
            <a:r>
              <a:rPr lang="en" sz="1400">
                <a:solidFill>
                  <a:schemeClr val="dk1"/>
                </a:solidFill>
                <a:latin typeface="Halant"/>
                <a:ea typeface="Halant"/>
                <a:cs typeface="Halant"/>
                <a:sym typeface="Halant"/>
              </a:rPr>
              <a:t>&amp; Perspective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Women on the Trail</a:t>
            </a:r>
            <a:endParaRPr sz="1900">
              <a:solidFill>
                <a:schemeClr val="dk1"/>
              </a:solidFill>
              <a:latin typeface="Plus Jakarta Sans"/>
              <a:ea typeface="Plus Jakarta Sans"/>
              <a:cs typeface="Plus Jakarta Sans"/>
              <a:sym typeface="Plus Jakarta Sans"/>
            </a:endParaRPr>
          </a:p>
        </p:txBody>
      </p:sp>
      <p:pic>
        <p:nvPicPr>
          <p:cNvPr id="192" name="Google Shape;192;p40"/>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93" name="Google Shape;193;p40"/>
          <p:cNvGraphicFramePr/>
          <p:nvPr/>
        </p:nvGraphicFramePr>
        <p:xfrm>
          <a:off x="952650" y="1532475"/>
          <a:ext cx="3000000" cy="3000000"/>
        </p:xfrm>
        <a:graphic>
          <a:graphicData uri="http://schemas.openxmlformats.org/drawingml/2006/table">
            <a:tbl>
              <a:tblPr>
                <a:noFill/>
                <a:tableStyleId>{2BDFD895-B7D0-40CE-9BCA-F28BF62890AB}</a:tableStyleId>
              </a:tblPr>
              <a:tblGrid>
                <a:gridCol w="2933700"/>
                <a:gridCol w="2933700"/>
              </a:tblGrid>
              <a:tr h="381000">
                <a:tc gridSpan="2">
                  <a:txBody>
                    <a:bodyPr/>
                    <a:lstStyle/>
                    <a:p>
                      <a:pPr indent="0" lvl="0" marL="0" rtl="0" algn="l">
                        <a:spcBef>
                          <a:spcPts val="0"/>
                        </a:spcBef>
                        <a:spcAft>
                          <a:spcPts val="0"/>
                        </a:spcAft>
                        <a:buNone/>
                      </a:pPr>
                      <a:r>
                        <a:rPr b="1" lang="en" sz="1200">
                          <a:latin typeface="Inter"/>
                          <a:ea typeface="Inter"/>
                          <a:cs typeface="Inter"/>
                          <a:sym typeface="Inter"/>
                        </a:rPr>
                        <a:t>Your Source: </a:t>
                      </a:r>
                      <a:endParaRPr b="1" sz="1200">
                        <a:latin typeface="Inter"/>
                        <a:ea typeface="Inter"/>
                        <a:cs typeface="Inter"/>
                        <a:sym typeface="Inter"/>
                      </a:endParaRPr>
                    </a:p>
                  </a:txBody>
                  <a:tcPr marT="91425" marB="91425" marR="91425" marL="91425">
                    <a:solidFill>
                      <a:srgbClr val="D9D9D9"/>
                    </a:solidFill>
                  </a:tcPr>
                </a:tc>
                <a:tc hMerge="1"/>
              </a:tr>
              <a:tr h="381000">
                <a:tc gridSpan="2">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hMerge="1"/>
              </a:tr>
              <a:tr h="381000">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sp>
        <p:nvSpPr>
          <p:cNvPr id="198" name="Google Shape;198;p4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T</a:t>
            </a:r>
            <a:r>
              <a:rPr lang="en" sz="2200">
                <a:solidFill>
                  <a:schemeClr val="dk1"/>
                </a:solidFill>
                <a:latin typeface="Plus Jakarta Sans Medium"/>
                <a:ea typeface="Plus Jakarta Sans Medium"/>
                <a:cs typeface="Plus Jakarta Sans Medium"/>
                <a:sym typeface="Plus Jakarta Sans Medium"/>
              </a:rPr>
              <a:t>he First Women to Complete the Oregon Trail (Exemplar)</a:t>
            </a:r>
            <a:endParaRPr sz="22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99" name="Google Shape;199;p41"/>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0" name="Google Shape;200;p41"/>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201" name="Google Shape;201;p41"/>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2" name="Google Shape;202;p41"/>
          <p:cNvSpPr txBox="1"/>
          <p:nvPr/>
        </p:nvSpPr>
        <p:spPr>
          <a:xfrm>
            <a:off x="670050" y="11874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203" name="Google Shape;203;p41"/>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204" name="Google Shape;204;p41"/>
          <p:cNvGraphicFramePr/>
          <p:nvPr/>
        </p:nvGraphicFramePr>
        <p:xfrm>
          <a:off x="315750" y="2583825"/>
          <a:ext cx="3000000" cy="3000000"/>
        </p:xfrm>
        <a:graphic>
          <a:graphicData uri="http://schemas.openxmlformats.org/drawingml/2006/table">
            <a:tbl>
              <a:tblPr>
                <a:noFill/>
                <a:tableStyleId>{2BDFD895-B7D0-40CE-9BCA-F28BF62890AB}</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endParaRPr sz="1300">
                        <a:latin typeface="Halant"/>
                        <a:ea typeface="Halant"/>
                        <a:cs typeface="Halant"/>
                        <a:sym typeface="Halant"/>
                      </a:endParaRPr>
                    </a:p>
                    <a:p>
                      <a:pPr indent="0" lvl="0" marL="3810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1836, a group of missionaries left for what was billed as the promised land, Oregon. Marcus and Narcissa Whitman joined the party which followed the Oregon Trail. The old fur trading route started in western Missouri. Then stretched 2,500 miles to Oregon's fabled farmland. Today, that journey would cross five states. Before the Whitman party, no women or wagons had attempted the trip. No one thought they could make it over the steep south pass, the easiest route through the Rockies. But Narcissa Whitman pushed through. The frontier was now open to families. Soon wagon ruts on the Oregon Trail grew deeper. Tens of thousands of homesteaders began forging West including Amelia Knight. She left Iowa newly pregnant with her husband and seven children. They followed the Platte River, the source of drinking water and disease on the trail. In what's now Nebraska, the Knights looked for landmarks like jailhouse and courthouse rocks and Scottsbluff. Out here, they feared Indian attacks but the biggest killers were River crossings and gun accidents.</a:t>
                      </a:r>
                      <a:endParaRPr sz="12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205" name="Google Shape;205;p41"/>
          <p:cNvSpPr txBox="1"/>
          <p:nvPr/>
        </p:nvSpPr>
        <p:spPr>
          <a:xfrm>
            <a:off x="1700625" y="1575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206" name="Google Shape;206;p41"/>
          <p:cNvSpPr txBox="1"/>
          <p:nvPr/>
        </p:nvSpPr>
        <p:spPr>
          <a:xfrm>
            <a:off x="435675" y="5452663"/>
            <a:ext cx="6918300" cy="2493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How do you think Narcissa Whitman’s journey may have changed the way people viewed westward expansion?</a:t>
            </a:r>
            <a:endParaRPr sz="1200">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Narcissa's journey showed that women and families could survive the tough trip west. It probably encouraged more people to move west because they believed if she could do it, they could too. It helped people see the frontier not just as a place for men or fur traders, but as a new home for families.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settlers like the Knight family have risked such a dangerous journey to move west?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Settlers were likely hoping for a better life, such as owning farmland in Oregon. Even though it was dangerous, they might have believed the reward was worth the risk. The promise of land, opportunity, and a fresh start was a big motivation during westward expansion.</a:t>
            </a:r>
            <a:endParaRPr sz="1200">
              <a:solidFill>
                <a:srgbClr val="000000"/>
              </a:solidFill>
              <a:highlight>
                <a:srgbClr val="E95C3D"/>
              </a:highlight>
              <a:latin typeface="Inter"/>
              <a:ea typeface="Inter"/>
              <a:cs typeface="Inter"/>
              <a:sym typeface="Inter"/>
            </a:endParaRPr>
          </a:p>
        </p:txBody>
      </p:sp>
      <p:pic>
        <p:nvPicPr>
          <p:cNvPr id="207" name="Google Shape;207;p41" title="Context@2x transparent.png"/>
          <p:cNvPicPr preferRelativeResize="0"/>
          <p:nvPr/>
        </p:nvPicPr>
        <p:blipFill rotWithShape="1">
          <a:blip r:embed="rId6">
            <a:alphaModFix/>
          </a:blip>
          <a:srcRect b="0" l="0" r="0" t="0"/>
          <a:stretch/>
        </p:blipFill>
        <p:spPr>
          <a:xfrm>
            <a:off x="670051" y="1610089"/>
            <a:ext cx="822875" cy="822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1" name="Shape 211"/>
        <p:cNvGrpSpPr/>
        <p:nvPr/>
      </p:nvGrpSpPr>
      <p:grpSpPr>
        <a:xfrm>
          <a:off x="0" y="0"/>
          <a:ext cx="0" cy="0"/>
          <a:chOff x="0" y="0"/>
          <a:chExt cx="0" cy="0"/>
        </a:xfrm>
      </p:grpSpPr>
      <p:sp>
        <p:nvSpPr>
          <p:cNvPr id="212" name="Google Shape;212;p4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Women on the Trail: Source Two (Exemplar)</a:t>
            </a:r>
            <a:endParaRPr sz="1900">
              <a:solidFill>
                <a:schemeClr val="dk1"/>
              </a:solidFill>
              <a:latin typeface="Halant"/>
              <a:ea typeface="Halant"/>
              <a:cs typeface="Halant"/>
              <a:sym typeface="Halant"/>
            </a:endParaRPr>
          </a:p>
        </p:txBody>
      </p:sp>
      <p:pic>
        <p:nvPicPr>
          <p:cNvPr id="213" name="Google Shape;213;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4" name="Google Shape;214;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5" name="Google Shape;215;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6" name="Google Shape;216;p42"/>
          <p:cNvPicPr preferRelativeResize="0"/>
          <p:nvPr/>
        </p:nvPicPr>
        <p:blipFill>
          <a:blip r:embed="rId4">
            <a:alphaModFix/>
          </a:blip>
          <a:stretch>
            <a:fillRect/>
          </a:stretch>
        </p:blipFill>
        <p:spPr>
          <a:xfrm>
            <a:off x="226481" y="152922"/>
            <a:ext cx="816414" cy="338543"/>
          </a:xfrm>
          <a:prstGeom prst="rect">
            <a:avLst/>
          </a:prstGeom>
          <a:noFill/>
          <a:ln>
            <a:noFill/>
          </a:ln>
        </p:spPr>
      </p:pic>
      <p:sp>
        <p:nvSpPr>
          <p:cNvPr id="217" name="Google Shape;217;p42"/>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source and fill out the graphic organizer and questions below. Be prepared to share out in an Inside/Outside circle activity about these sources.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18" name="Google Shape;218;p42"/>
          <p:cNvSpPr txBox="1"/>
          <p:nvPr/>
        </p:nvSpPr>
        <p:spPr>
          <a:xfrm>
            <a:off x="1302450" y="14701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Inter"/>
                <a:ea typeface="Inter"/>
                <a:cs typeface="Inter"/>
                <a:sym typeface="Inter"/>
              </a:rPr>
              <a:t>Diary of Catherine Haun (1849)</a:t>
            </a:r>
            <a:endParaRPr b="1" sz="2000">
              <a:solidFill>
                <a:schemeClr val="dk1"/>
              </a:solidFill>
              <a:latin typeface="Inter"/>
              <a:ea typeface="Inter"/>
              <a:cs typeface="Inter"/>
              <a:sym typeface="Inter"/>
            </a:endParaRPr>
          </a:p>
        </p:txBody>
      </p:sp>
      <p:sp>
        <p:nvSpPr>
          <p:cNvPr id="219" name="Google Shape;219;p42"/>
          <p:cNvSpPr txBox="1"/>
          <p:nvPr/>
        </p:nvSpPr>
        <p:spPr>
          <a:xfrm>
            <a:off x="29132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mental health and emotional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passage suggests emotional strain—such as living in tents for months and witnessing illness and death—but also moments of joy like celebrating holidays. Haun notes how happy she felt during Thanksgiving and Christmas despite hardships, showing how people held on to traditions for comfort.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220" name="Google Shape;220;p42"/>
          <p:cNvSpPr txBox="1"/>
          <p:nvPr/>
        </p:nvSpPr>
        <p:spPr>
          <a:xfrm>
            <a:off x="52825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were the geographic and technology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Travelers were constantly "on the move," facing long distances and building shelter quickly when they finally stopped. The man mentioned helped mend wagons and harnesses, showing the importance of maintaining equipment for survival.</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sp>
        <p:nvSpPr>
          <p:cNvPr id="221" name="Google Shape;221;p42"/>
          <p:cNvSpPr txBox="1"/>
          <p:nvPr/>
        </p:nvSpPr>
        <p:spPr>
          <a:xfrm>
            <a:off x="594300" y="2253100"/>
            <a:ext cx="19776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physical health and safety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One man was bitten by a venomous snake and had his leg amputated with a handsaw. Cholera and smallpox were major threats on the trail, and people died from disease. Traveling 2,400 miles over nine months in a tent exposed travelers to rough conditions.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cxnSp>
        <p:nvCxnSpPr>
          <p:cNvPr id="222" name="Google Shape;222;p42"/>
          <p:cNvCxnSpPr/>
          <p:nvPr/>
        </p:nvCxnSpPr>
        <p:spPr>
          <a:xfrm>
            <a:off x="15579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3" name="Google Shape;223;p42"/>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 Evaluating Evidence &amp; Perspective</a:t>
            </a:r>
            <a:endParaRPr sz="1200">
              <a:latin typeface="Inter"/>
              <a:ea typeface="Inter"/>
              <a:cs typeface="Inter"/>
              <a:sym typeface="Inter"/>
            </a:endParaRPr>
          </a:p>
        </p:txBody>
      </p:sp>
      <p:cxnSp>
        <p:nvCxnSpPr>
          <p:cNvPr id="224" name="Google Shape;224;p42"/>
          <p:cNvCxnSpPr/>
          <p:nvPr/>
        </p:nvCxnSpPr>
        <p:spPr>
          <a:xfrm>
            <a:off x="3928550" y="20407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225" name="Google Shape;225;p42"/>
          <p:cNvCxnSpPr/>
          <p:nvPr/>
        </p:nvCxnSpPr>
        <p:spPr>
          <a:xfrm>
            <a:off x="62965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6" name="Google Shape;226;p42"/>
          <p:cNvSpPr txBox="1"/>
          <p:nvPr/>
        </p:nvSpPr>
        <p:spPr>
          <a:xfrm>
            <a:off x="584600" y="5907925"/>
            <a:ext cx="6726000" cy="33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Reflection &amp; Analysis: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this firsthand account compare to what you expected life on the trail to be?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 expected the trail to be hard, but I didn’t realize how much danger people faced from disease, injuries, and rough living conditions. I also didn’t think people would celebrate holidays like Thanksgiving and Christmas in tents, or eat things like grizzly bear steak.</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Catherine Haun’s story teach about the strength and adaptability of women on the trail?</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Catherine Haun’s story shows that women had to be strong, brave, and ready to help in any situation. The woman who cared for her injured husband did hard physical labor and stayed positive, even when things were scary. Haun herself traveled 2,400 miles, lived in a tent for nine months, and still found joy during the holidays.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0" name="Shape 230"/>
        <p:cNvGrpSpPr/>
        <p:nvPr/>
      </p:nvGrpSpPr>
      <p:grpSpPr>
        <a:xfrm>
          <a:off x="0" y="0"/>
          <a:ext cx="0" cy="0"/>
          <a:chOff x="0" y="0"/>
          <a:chExt cx="0" cy="0"/>
        </a:xfrm>
      </p:grpSpPr>
      <p:pic>
        <p:nvPicPr>
          <p:cNvPr id="231" name="Google Shape;231;p4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2" name="Google Shape;232;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3" name="Google Shape;233;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4" name="Google Shape;234;p43"/>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235" name="Google Shape;235;p43"/>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 </a:t>
            </a:r>
            <a:r>
              <a:rPr lang="en" sz="1400">
                <a:solidFill>
                  <a:schemeClr val="dk1"/>
                </a:solidFill>
                <a:latin typeface="Halant"/>
                <a:ea typeface="Halant"/>
                <a:cs typeface="Halant"/>
                <a:sym typeface="Halant"/>
              </a:rPr>
              <a:t>&amp; Perspective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Women on the Trail (Exemplar)</a:t>
            </a:r>
            <a:endParaRPr sz="1900">
              <a:solidFill>
                <a:schemeClr val="dk1"/>
              </a:solidFill>
              <a:latin typeface="Plus Jakarta Sans"/>
              <a:ea typeface="Plus Jakarta Sans"/>
              <a:cs typeface="Plus Jakarta Sans"/>
              <a:sym typeface="Plus Jakarta Sans"/>
            </a:endParaRPr>
          </a:p>
        </p:txBody>
      </p:sp>
      <p:pic>
        <p:nvPicPr>
          <p:cNvPr id="236" name="Google Shape;236;p43"/>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237" name="Google Shape;237;p43"/>
          <p:cNvGraphicFramePr/>
          <p:nvPr/>
        </p:nvGraphicFramePr>
        <p:xfrm>
          <a:off x="952650" y="1532475"/>
          <a:ext cx="3000000" cy="3000000"/>
        </p:xfrm>
        <a:graphic>
          <a:graphicData uri="http://schemas.openxmlformats.org/drawingml/2006/table">
            <a:tbl>
              <a:tblPr>
                <a:noFill/>
                <a:tableStyleId>{2BDFD895-B7D0-40CE-9BCA-F28BF62890AB}</a:tableStyleId>
              </a:tblPr>
              <a:tblGrid>
                <a:gridCol w="2933700"/>
                <a:gridCol w="2933700"/>
              </a:tblGrid>
              <a:tr h="381000">
                <a:tc gridSpan="2">
                  <a:txBody>
                    <a:bodyPr/>
                    <a:lstStyle/>
                    <a:p>
                      <a:pPr indent="0" lvl="0" marL="0" rtl="0" algn="l">
                        <a:spcBef>
                          <a:spcPts val="0"/>
                        </a:spcBef>
                        <a:spcAft>
                          <a:spcPts val="0"/>
                        </a:spcAft>
                        <a:buNone/>
                      </a:pPr>
                      <a:r>
                        <a:rPr b="1" lang="en" sz="1200">
                          <a:latin typeface="Inter"/>
                          <a:ea typeface="Inter"/>
                          <a:cs typeface="Inter"/>
                          <a:sym typeface="Inter"/>
                        </a:rPr>
                        <a:t>Your Source: Elizabeth Flake</a:t>
                      </a:r>
                      <a:endParaRPr b="1" sz="1200">
                        <a:latin typeface="Inter"/>
                        <a:ea typeface="Inter"/>
                        <a:cs typeface="Inter"/>
                        <a:sym typeface="Inter"/>
                      </a:endParaRPr>
                    </a:p>
                  </a:txBody>
                  <a:tcPr marT="91425" marB="91425" marR="91425" marL="91425">
                    <a:solidFill>
                      <a:srgbClr val="D9D9D9"/>
                    </a:solidFill>
                  </a:tcPr>
                </a:tc>
                <a:tc hMerge="1"/>
              </a:tr>
              <a:tr h="381000">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Drove oxen, walked 1,100 miles, became a free woman, led in her community.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African American woman; shows strength, endurance, and the pursuit of freedom during westward expansion.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hMerge="1"/>
              </a:tr>
              <a:tr h="381000">
                <a:tc>
                  <a:txBody>
                    <a:bodyPr/>
                    <a:lstStyle/>
                    <a:p>
                      <a:pPr indent="0" lvl="0" marL="0" rtl="0" algn="l">
                        <a:spcBef>
                          <a:spcPts val="0"/>
                        </a:spcBef>
                        <a:spcAft>
                          <a:spcPts val="0"/>
                        </a:spcAft>
                        <a:buNone/>
                      </a:pPr>
                      <a:r>
                        <a:rPr b="1" lang="en" sz="1200">
                          <a:latin typeface="Inter"/>
                          <a:ea typeface="Inter"/>
                          <a:cs typeface="Inter"/>
                          <a:sym typeface="Inter"/>
                        </a:rPr>
                        <a:t>Source: Catherine Haun</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Harriet Scott Palmer</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Survived cholera outbreaks, snakebites, and harsh travel; found joy in small moments.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White pioneer woman; shows women were caretakers, workers, and sources of emotional strength.</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Nearly smothered in a wagon; lost her younger brother; walked through desert terrain.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Child’s memory as a white settler; shows the dangers of the trail and emotional pain of loss.</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Luzena Stanley Wilson</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Sarah Winnemucca Hopkins</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Crossed desert, worked long hours, ran a hotel, watched people lose everything to mining.</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White woman business owner; shows adaptability, hard work, and emotional exhaustion.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Buried alive by her mother to escape white violence; supplies burned; trauma described vividly.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Northern Paiute woman; shows the terror, betrayal, and survival Native women endured.</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